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307" y="922946"/>
            <a:ext cx="9828784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18362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18362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18362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893807" y="5864352"/>
            <a:ext cx="678179" cy="830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287" y="1256815"/>
            <a:ext cx="10050824" cy="400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018362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205" y="2305305"/>
            <a:ext cx="9718988" cy="3166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2.jpg"/><Relationship Id="rId4" Type="http://schemas.openxmlformats.org/officeDocument/2006/relationships/image" Target="../media/image2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2904" y="2406396"/>
            <a:ext cx="3096895" cy="715010"/>
          </a:xfrm>
          <a:custGeom>
            <a:avLst/>
            <a:gdLst/>
            <a:ahLst/>
            <a:cxnLst/>
            <a:rect l="l" t="t" r="r" b="b"/>
            <a:pathLst>
              <a:path w="3096895" h="715010">
                <a:moveTo>
                  <a:pt x="238410" y="702564"/>
                </a:moveTo>
                <a:lnTo>
                  <a:pt x="0" y="702564"/>
                </a:lnTo>
                <a:lnTo>
                  <a:pt x="0" y="0"/>
                </a:lnTo>
                <a:lnTo>
                  <a:pt x="279654" y="0"/>
                </a:lnTo>
                <a:lnTo>
                  <a:pt x="318571" y="498"/>
                </a:lnTo>
                <a:lnTo>
                  <a:pt x="380474" y="4031"/>
                </a:lnTo>
                <a:lnTo>
                  <a:pt x="423359" y="11550"/>
                </a:lnTo>
                <a:lnTo>
                  <a:pt x="459869" y="26162"/>
                </a:lnTo>
                <a:lnTo>
                  <a:pt x="492001" y="48330"/>
                </a:lnTo>
                <a:lnTo>
                  <a:pt x="518862" y="77840"/>
                </a:lnTo>
                <a:lnTo>
                  <a:pt x="539632" y="114328"/>
                </a:lnTo>
                <a:lnTo>
                  <a:pt x="541148" y="118872"/>
                </a:lnTo>
                <a:lnTo>
                  <a:pt x="141732" y="118872"/>
                </a:lnTo>
                <a:lnTo>
                  <a:pt x="141732" y="280416"/>
                </a:lnTo>
                <a:lnTo>
                  <a:pt x="516931" y="280416"/>
                </a:lnTo>
                <a:lnTo>
                  <a:pt x="510964" y="288494"/>
                </a:lnTo>
                <a:lnTo>
                  <a:pt x="494240" y="305300"/>
                </a:lnTo>
                <a:lnTo>
                  <a:pt x="475141" y="319498"/>
                </a:lnTo>
                <a:lnTo>
                  <a:pt x="453675" y="331089"/>
                </a:lnTo>
                <a:lnTo>
                  <a:pt x="483893" y="342127"/>
                </a:lnTo>
                <a:lnTo>
                  <a:pt x="510397" y="356389"/>
                </a:lnTo>
                <a:lnTo>
                  <a:pt x="533185" y="373884"/>
                </a:lnTo>
                <a:lnTo>
                  <a:pt x="552259" y="394620"/>
                </a:lnTo>
                <a:lnTo>
                  <a:pt x="555272" y="399288"/>
                </a:lnTo>
                <a:lnTo>
                  <a:pt x="141732" y="399288"/>
                </a:lnTo>
                <a:lnTo>
                  <a:pt x="141732" y="583692"/>
                </a:lnTo>
                <a:lnTo>
                  <a:pt x="568431" y="583692"/>
                </a:lnTo>
                <a:lnTo>
                  <a:pt x="564546" y="592740"/>
                </a:lnTo>
                <a:lnTo>
                  <a:pt x="538233" y="633317"/>
                </a:lnTo>
                <a:lnTo>
                  <a:pt x="503777" y="664749"/>
                </a:lnTo>
                <a:lnTo>
                  <a:pt x="460855" y="686526"/>
                </a:lnTo>
                <a:lnTo>
                  <a:pt x="409003" y="697801"/>
                </a:lnTo>
                <a:lnTo>
                  <a:pt x="348638" y="700968"/>
                </a:lnTo>
                <a:lnTo>
                  <a:pt x="299757" y="701953"/>
                </a:lnTo>
                <a:lnTo>
                  <a:pt x="238410" y="702564"/>
                </a:lnTo>
                <a:close/>
              </a:path>
              <a:path w="3096895" h="715010">
                <a:moveTo>
                  <a:pt x="516931" y="280416"/>
                </a:moveTo>
                <a:lnTo>
                  <a:pt x="234219" y="280416"/>
                </a:lnTo>
                <a:lnTo>
                  <a:pt x="271584" y="280325"/>
                </a:lnTo>
                <a:lnTo>
                  <a:pt x="301109" y="279904"/>
                </a:lnTo>
                <a:lnTo>
                  <a:pt x="353887" y="274925"/>
                </a:lnTo>
                <a:lnTo>
                  <a:pt x="393763" y="253079"/>
                </a:lnTo>
                <a:lnTo>
                  <a:pt x="413239" y="214663"/>
                </a:lnTo>
                <a:lnTo>
                  <a:pt x="414528" y="198501"/>
                </a:lnTo>
                <a:lnTo>
                  <a:pt x="413417" y="183106"/>
                </a:lnTo>
                <a:lnTo>
                  <a:pt x="396621" y="145923"/>
                </a:lnTo>
                <a:lnTo>
                  <a:pt x="360027" y="124451"/>
                </a:lnTo>
                <a:lnTo>
                  <a:pt x="302811" y="119526"/>
                </a:lnTo>
                <a:lnTo>
                  <a:pt x="222789" y="118872"/>
                </a:lnTo>
                <a:lnTo>
                  <a:pt x="541148" y="118872"/>
                </a:lnTo>
                <a:lnTo>
                  <a:pt x="546330" y="134409"/>
                </a:lnTo>
                <a:lnTo>
                  <a:pt x="550348" y="155580"/>
                </a:lnTo>
                <a:lnTo>
                  <a:pt x="551688" y="177831"/>
                </a:lnTo>
                <a:lnTo>
                  <a:pt x="550043" y="202229"/>
                </a:lnTo>
                <a:lnTo>
                  <a:pt x="545103" y="225563"/>
                </a:lnTo>
                <a:lnTo>
                  <a:pt x="536860" y="247844"/>
                </a:lnTo>
                <a:lnTo>
                  <a:pt x="525303" y="269081"/>
                </a:lnTo>
                <a:lnTo>
                  <a:pt x="516931" y="280416"/>
                </a:lnTo>
                <a:close/>
              </a:path>
              <a:path w="3096895" h="715010">
                <a:moveTo>
                  <a:pt x="568431" y="583692"/>
                </a:moveTo>
                <a:lnTo>
                  <a:pt x="272415" y="583692"/>
                </a:lnTo>
                <a:lnTo>
                  <a:pt x="307133" y="583479"/>
                </a:lnTo>
                <a:lnTo>
                  <a:pt x="334851" y="582703"/>
                </a:lnTo>
                <a:lnTo>
                  <a:pt x="384338" y="575750"/>
                </a:lnTo>
                <a:lnTo>
                  <a:pt x="420624" y="552069"/>
                </a:lnTo>
                <a:lnTo>
                  <a:pt x="439202" y="510880"/>
                </a:lnTo>
                <a:lnTo>
                  <a:pt x="440436" y="493395"/>
                </a:lnTo>
                <a:lnTo>
                  <a:pt x="439487" y="478536"/>
                </a:lnTo>
                <a:lnTo>
                  <a:pt x="425196" y="440817"/>
                </a:lnTo>
                <a:lnTo>
                  <a:pt x="394589" y="415005"/>
                </a:lnTo>
                <a:lnTo>
                  <a:pt x="335268" y="401859"/>
                </a:lnTo>
                <a:lnTo>
                  <a:pt x="255746" y="399288"/>
                </a:lnTo>
                <a:lnTo>
                  <a:pt x="555272" y="399288"/>
                </a:lnTo>
                <a:lnTo>
                  <a:pt x="567371" y="418032"/>
                </a:lnTo>
                <a:lnTo>
                  <a:pt x="578143" y="443400"/>
                </a:lnTo>
                <a:lnTo>
                  <a:pt x="584593" y="470715"/>
                </a:lnTo>
                <a:lnTo>
                  <a:pt x="586740" y="499967"/>
                </a:lnTo>
                <a:lnTo>
                  <a:pt x="585361" y="523665"/>
                </a:lnTo>
                <a:lnTo>
                  <a:pt x="581215" y="547032"/>
                </a:lnTo>
                <a:lnTo>
                  <a:pt x="574283" y="570060"/>
                </a:lnTo>
                <a:lnTo>
                  <a:pt x="568431" y="583692"/>
                </a:lnTo>
                <a:close/>
              </a:path>
              <a:path w="3096895" h="715010">
                <a:moveTo>
                  <a:pt x="912590" y="714756"/>
                </a:moveTo>
                <a:lnTo>
                  <a:pt x="862309" y="711301"/>
                </a:lnTo>
                <a:lnTo>
                  <a:pt x="817538" y="700924"/>
                </a:lnTo>
                <a:lnTo>
                  <a:pt x="778276" y="683606"/>
                </a:lnTo>
                <a:lnTo>
                  <a:pt x="744523" y="659331"/>
                </a:lnTo>
                <a:lnTo>
                  <a:pt x="716280" y="628078"/>
                </a:lnTo>
                <a:lnTo>
                  <a:pt x="694277" y="591088"/>
                </a:lnTo>
                <a:lnTo>
                  <a:pt x="678561" y="549544"/>
                </a:lnTo>
                <a:lnTo>
                  <a:pt x="669131" y="503429"/>
                </a:lnTo>
                <a:lnTo>
                  <a:pt x="665988" y="452723"/>
                </a:lnTo>
                <a:lnTo>
                  <a:pt x="670129" y="392968"/>
                </a:lnTo>
                <a:lnTo>
                  <a:pt x="682549" y="340018"/>
                </a:lnTo>
                <a:lnTo>
                  <a:pt x="703238" y="293890"/>
                </a:lnTo>
                <a:lnTo>
                  <a:pt x="732186" y="254603"/>
                </a:lnTo>
                <a:lnTo>
                  <a:pt x="767441" y="223277"/>
                </a:lnTo>
                <a:lnTo>
                  <a:pt x="807053" y="200882"/>
                </a:lnTo>
                <a:lnTo>
                  <a:pt x="851023" y="187416"/>
                </a:lnTo>
                <a:lnTo>
                  <a:pt x="899350" y="182880"/>
                </a:lnTo>
                <a:lnTo>
                  <a:pt x="953199" y="187629"/>
                </a:lnTo>
                <a:lnTo>
                  <a:pt x="1001029" y="201727"/>
                </a:lnTo>
                <a:lnTo>
                  <a:pt x="1042859" y="225166"/>
                </a:lnTo>
                <a:lnTo>
                  <a:pt x="1078706" y="257937"/>
                </a:lnTo>
                <a:lnTo>
                  <a:pt x="1098940" y="286512"/>
                </a:lnTo>
                <a:lnTo>
                  <a:pt x="906875" y="286512"/>
                </a:lnTo>
                <a:lnTo>
                  <a:pt x="885764" y="288565"/>
                </a:lnTo>
                <a:lnTo>
                  <a:pt x="849292" y="304567"/>
                </a:lnTo>
                <a:lnTo>
                  <a:pt x="821321" y="336000"/>
                </a:lnTo>
                <a:lnTo>
                  <a:pt x="807138" y="379434"/>
                </a:lnTo>
                <a:lnTo>
                  <a:pt x="805529" y="405384"/>
                </a:lnTo>
                <a:lnTo>
                  <a:pt x="1136693" y="405384"/>
                </a:lnTo>
                <a:lnTo>
                  <a:pt x="1139885" y="429021"/>
                </a:lnTo>
                <a:lnTo>
                  <a:pt x="1141476" y="487680"/>
                </a:lnTo>
                <a:lnTo>
                  <a:pt x="803148" y="487680"/>
                </a:lnTo>
                <a:lnTo>
                  <a:pt x="805734" y="516019"/>
                </a:lnTo>
                <a:lnTo>
                  <a:pt x="822087" y="562662"/>
                </a:lnTo>
                <a:lnTo>
                  <a:pt x="852411" y="595540"/>
                </a:lnTo>
                <a:lnTo>
                  <a:pt x="891312" y="612152"/>
                </a:lnTo>
                <a:lnTo>
                  <a:pt x="913638" y="614172"/>
                </a:lnTo>
                <a:lnTo>
                  <a:pt x="1109559" y="614172"/>
                </a:lnTo>
                <a:lnTo>
                  <a:pt x="1100506" y="628971"/>
                </a:lnTo>
                <a:lnTo>
                  <a:pt x="1052226" y="676275"/>
                </a:lnTo>
                <a:lnTo>
                  <a:pt x="989445" y="705159"/>
                </a:lnTo>
                <a:lnTo>
                  <a:pt x="952772" y="712359"/>
                </a:lnTo>
                <a:lnTo>
                  <a:pt x="912590" y="714756"/>
                </a:lnTo>
                <a:close/>
              </a:path>
              <a:path w="3096895" h="715010">
                <a:moveTo>
                  <a:pt x="1136693" y="405384"/>
                </a:moveTo>
                <a:lnTo>
                  <a:pt x="1007364" y="405384"/>
                </a:lnTo>
                <a:lnTo>
                  <a:pt x="1004935" y="378096"/>
                </a:lnTo>
                <a:lnTo>
                  <a:pt x="999077" y="354246"/>
                </a:lnTo>
                <a:lnTo>
                  <a:pt x="977074" y="316896"/>
                </a:lnTo>
                <a:lnTo>
                  <a:pt x="945118" y="294167"/>
                </a:lnTo>
                <a:lnTo>
                  <a:pt x="906875" y="286512"/>
                </a:lnTo>
                <a:lnTo>
                  <a:pt x="1098940" y="286512"/>
                </a:lnTo>
                <a:lnTo>
                  <a:pt x="1102242" y="291175"/>
                </a:lnTo>
                <a:lnTo>
                  <a:pt x="1120277" y="330768"/>
                </a:lnTo>
                <a:lnTo>
                  <a:pt x="1132822" y="376717"/>
                </a:lnTo>
                <a:lnTo>
                  <a:pt x="1136693" y="405384"/>
                </a:lnTo>
                <a:close/>
              </a:path>
              <a:path w="3096895" h="715010">
                <a:moveTo>
                  <a:pt x="1109559" y="614172"/>
                </a:moveTo>
                <a:lnTo>
                  <a:pt x="913638" y="614172"/>
                </a:lnTo>
                <a:lnTo>
                  <a:pt x="928872" y="613152"/>
                </a:lnTo>
                <a:lnTo>
                  <a:pt x="942855" y="609945"/>
                </a:lnTo>
                <a:lnTo>
                  <a:pt x="977254" y="587003"/>
                </a:lnTo>
                <a:lnTo>
                  <a:pt x="999744" y="541020"/>
                </a:lnTo>
                <a:lnTo>
                  <a:pt x="1133856" y="563880"/>
                </a:lnTo>
                <a:lnTo>
                  <a:pt x="1119052" y="598653"/>
                </a:lnTo>
                <a:lnTo>
                  <a:pt x="1109559" y="614172"/>
                </a:lnTo>
                <a:close/>
              </a:path>
              <a:path w="3096895" h="715010">
                <a:moveTo>
                  <a:pt x="1695954" y="268224"/>
                </a:moveTo>
                <a:lnTo>
                  <a:pt x="1374648" y="268224"/>
                </a:lnTo>
                <a:lnTo>
                  <a:pt x="1410081" y="230952"/>
                </a:lnTo>
                <a:lnTo>
                  <a:pt x="1449800" y="204299"/>
                </a:lnTo>
                <a:lnTo>
                  <a:pt x="1493805" y="188272"/>
                </a:lnTo>
                <a:lnTo>
                  <a:pt x="1542097" y="182880"/>
                </a:lnTo>
                <a:lnTo>
                  <a:pt x="1563888" y="183935"/>
                </a:lnTo>
                <a:lnTo>
                  <a:pt x="1604542" y="191974"/>
                </a:lnTo>
                <a:lnTo>
                  <a:pt x="1640761" y="207586"/>
                </a:lnTo>
                <a:lnTo>
                  <a:pt x="1679257" y="239934"/>
                </a:lnTo>
                <a:lnTo>
                  <a:pt x="1695954" y="268224"/>
                </a:lnTo>
                <a:close/>
              </a:path>
              <a:path w="3096895" h="715010">
                <a:moveTo>
                  <a:pt x="1383792" y="702564"/>
                </a:moveTo>
                <a:lnTo>
                  <a:pt x="1249680" y="702564"/>
                </a:lnTo>
                <a:lnTo>
                  <a:pt x="1249680" y="193548"/>
                </a:lnTo>
                <a:lnTo>
                  <a:pt x="1374648" y="193548"/>
                </a:lnTo>
                <a:lnTo>
                  <a:pt x="1374648" y="268224"/>
                </a:lnTo>
                <a:lnTo>
                  <a:pt x="1695954" y="268224"/>
                </a:lnTo>
                <a:lnTo>
                  <a:pt x="1701117" y="281042"/>
                </a:lnTo>
                <a:lnTo>
                  <a:pt x="1702692" y="286512"/>
                </a:lnTo>
                <a:lnTo>
                  <a:pt x="1495234" y="286512"/>
                </a:lnTo>
                <a:lnTo>
                  <a:pt x="1478178" y="287763"/>
                </a:lnTo>
                <a:lnTo>
                  <a:pt x="1432369" y="305752"/>
                </a:lnTo>
                <a:lnTo>
                  <a:pt x="1400423" y="341462"/>
                </a:lnTo>
                <a:lnTo>
                  <a:pt x="1386411" y="401300"/>
                </a:lnTo>
                <a:lnTo>
                  <a:pt x="1383792" y="472821"/>
                </a:lnTo>
                <a:lnTo>
                  <a:pt x="1383792" y="702564"/>
                </a:lnTo>
                <a:close/>
              </a:path>
              <a:path w="3096895" h="715010">
                <a:moveTo>
                  <a:pt x="1712976" y="702564"/>
                </a:moveTo>
                <a:lnTo>
                  <a:pt x="1578864" y="702564"/>
                </a:lnTo>
                <a:lnTo>
                  <a:pt x="1578864" y="443674"/>
                </a:lnTo>
                <a:lnTo>
                  <a:pt x="1578326" y="406291"/>
                </a:lnTo>
                <a:lnTo>
                  <a:pt x="1574001" y="353207"/>
                </a:lnTo>
                <a:lnTo>
                  <a:pt x="1558861" y="316063"/>
                </a:lnTo>
                <a:lnTo>
                  <a:pt x="1520666" y="289941"/>
                </a:lnTo>
                <a:lnTo>
                  <a:pt x="1495234" y="286512"/>
                </a:lnTo>
                <a:lnTo>
                  <a:pt x="1702692" y="286512"/>
                </a:lnTo>
                <a:lnTo>
                  <a:pt x="1711118" y="334863"/>
                </a:lnTo>
                <a:lnTo>
                  <a:pt x="1712976" y="386810"/>
                </a:lnTo>
                <a:lnTo>
                  <a:pt x="1712976" y="702564"/>
                </a:lnTo>
                <a:close/>
              </a:path>
              <a:path w="3096895" h="715010">
                <a:moveTo>
                  <a:pt x="1949196" y="350520"/>
                </a:moveTo>
                <a:lnTo>
                  <a:pt x="1828800" y="329184"/>
                </a:lnTo>
                <a:lnTo>
                  <a:pt x="1840944" y="294374"/>
                </a:lnTo>
                <a:lnTo>
                  <a:pt x="1856803" y="264378"/>
                </a:lnTo>
                <a:lnTo>
                  <a:pt x="1899666" y="218789"/>
                </a:lnTo>
                <a:lnTo>
                  <a:pt x="1962161" y="191940"/>
                </a:lnTo>
                <a:lnTo>
                  <a:pt x="2002549" y="185182"/>
                </a:lnTo>
                <a:lnTo>
                  <a:pt x="2049018" y="182880"/>
                </a:lnTo>
                <a:lnTo>
                  <a:pt x="2091163" y="184273"/>
                </a:lnTo>
                <a:lnTo>
                  <a:pt x="2158237" y="194988"/>
                </a:lnTo>
                <a:lnTo>
                  <a:pt x="2203562" y="215724"/>
                </a:lnTo>
                <a:lnTo>
                  <a:pt x="2234605" y="242766"/>
                </a:lnTo>
                <a:lnTo>
                  <a:pt x="2253094" y="278240"/>
                </a:lnTo>
                <a:lnTo>
                  <a:pt x="2254831" y="286512"/>
                </a:lnTo>
                <a:lnTo>
                  <a:pt x="2038350" y="286512"/>
                </a:lnTo>
                <a:lnTo>
                  <a:pt x="2021315" y="287458"/>
                </a:lnTo>
                <a:lnTo>
                  <a:pt x="1981962" y="300799"/>
                </a:lnTo>
                <a:lnTo>
                  <a:pt x="1955949" y="334125"/>
                </a:lnTo>
                <a:lnTo>
                  <a:pt x="1949196" y="350520"/>
                </a:lnTo>
                <a:close/>
              </a:path>
              <a:path w="3096895" h="715010">
                <a:moveTo>
                  <a:pt x="1983390" y="714756"/>
                </a:moveTo>
                <a:lnTo>
                  <a:pt x="1913513" y="704159"/>
                </a:lnTo>
                <a:lnTo>
                  <a:pt x="1860137" y="672274"/>
                </a:lnTo>
                <a:lnTo>
                  <a:pt x="1826359" y="624137"/>
                </a:lnTo>
                <a:lnTo>
                  <a:pt x="1815084" y="564642"/>
                </a:lnTo>
                <a:lnTo>
                  <a:pt x="1816369" y="543767"/>
                </a:lnTo>
                <a:lnTo>
                  <a:pt x="1826656" y="505411"/>
                </a:lnTo>
                <a:lnTo>
                  <a:pt x="1846964" y="472088"/>
                </a:lnTo>
                <a:lnTo>
                  <a:pt x="1875721" y="446228"/>
                </a:lnTo>
                <a:lnTo>
                  <a:pt x="1913798" y="427584"/>
                </a:lnTo>
                <a:lnTo>
                  <a:pt x="1967234" y="411907"/>
                </a:lnTo>
                <a:lnTo>
                  <a:pt x="2043527" y="396247"/>
                </a:lnTo>
                <a:lnTo>
                  <a:pt x="2079771" y="387846"/>
                </a:lnTo>
                <a:lnTo>
                  <a:pt x="2108782" y="379712"/>
                </a:lnTo>
                <a:lnTo>
                  <a:pt x="2130552" y="371856"/>
                </a:lnTo>
                <a:lnTo>
                  <a:pt x="2130552" y="358425"/>
                </a:lnTo>
                <a:lnTo>
                  <a:pt x="2119742" y="312857"/>
                </a:lnTo>
                <a:lnTo>
                  <a:pt x="2083439" y="290738"/>
                </a:lnTo>
                <a:lnTo>
                  <a:pt x="2038350" y="286512"/>
                </a:lnTo>
                <a:lnTo>
                  <a:pt x="2254831" y="286512"/>
                </a:lnTo>
                <a:lnTo>
                  <a:pt x="2258687" y="304871"/>
                </a:lnTo>
                <a:lnTo>
                  <a:pt x="2262029" y="338325"/>
                </a:lnTo>
                <a:lnTo>
                  <a:pt x="2263140" y="378618"/>
                </a:lnTo>
                <a:lnTo>
                  <a:pt x="2262362" y="458724"/>
                </a:lnTo>
                <a:lnTo>
                  <a:pt x="2130552" y="458724"/>
                </a:lnTo>
                <a:lnTo>
                  <a:pt x="2115745" y="463334"/>
                </a:lnTo>
                <a:lnTo>
                  <a:pt x="2097178" y="468320"/>
                </a:lnTo>
                <a:lnTo>
                  <a:pt x="2074844" y="473699"/>
                </a:lnTo>
                <a:lnTo>
                  <a:pt x="2048732" y="479488"/>
                </a:lnTo>
                <a:lnTo>
                  <a:pt x="2023156" y="485508"/>
                </a:lnTo>
                <a:lnTo>
                  <a:pt x="1986541" y="497263"/>
                </a:lnTo>
                <a:lnTo>
                  <a:pt x="1955768" y="524351"/>
                </a:lnTo>
                <a:lnTo>
                  <a:pt x="1949196" y="550545"/>
                </a:lnTo>
                <a:lnTo>
                  <a:pt x="1950516" y="564332"/>
                </a:lnTo>
                <a:lnTo>
                  <a:pt x="1970246" y="599694"/>
                </a:lnTo>
                <a:lnTo>
                  <a:pt x="2008273" y="619035"/>
                </a:lnTo>
                <a:lnTo>
                  <a:pt x="2023776" y="620268"/>
                </a:lnTo>
                <a:lnTo>
                  <a:pt x="2265878" y="620268"/>
                </a:lnTo>
                <a:lnTo>
                  <a:pt x="2268093" y="634460"/>
                </a:lnTo>
                <a:lnTo>
                  <a:pt x="2271279" y="647700"/>
                </a:lnTo>
                <a:lnTo>
                  <a:pt x="2140267" y="647700"/>
                </a:lnTo>
                <a:lnTo>
                  <a:pt x="2122833" y="663489"/>
                </a:lnTo>
                <a:lnTo>
                  <a:pt x="2086180" y="688673"/>
                </a:lnTo>
                <a:lnTo>
                  <a:pt x="2047028" y="705393"/>
                </a:lnTo>
                <a:lnTo>
                  <a:pt x="2005270" y="713718"/>
                </a:lnTo>
                <a:lnTo>
                  <a:pt x="1983390" y="714756"/>
                </a:lnTo>
                <a:close/>
              </a:path>
              <a:path w="3096895" h="715010">
                <a:moveTo>
                  <a:pt x="2265878" y="620268"/>
                </a:moveTo>
                <a:lnTo>
                  <a:pt x="2023776" y="620268"/>
                </a:lnTo>
                <a:lnTo>
                  <a:pt x="2041779" y="618821"/>
                </a:lnTo>
                <a:lnTo>
                  <a:pt x="2059352" y="614338"/>
                </a:lnTo>
                <a:lnTo>
                  <a:pt x="2093214" y="596265"/>
                </a:lnTo>
                <a:lnTo>
                  <a:pt x="2120383" y="564332"/>
                </a:lnTo>
                <a:lnTo>
                  <a:pt x="2129242" y="526530"/>
                </a:lnTo>
                <a:lnTo>
                  <a:pt x="2130552" y="458724"/>
                </a:lnTo>
                <a:lnTo>
                  <a:pt x="2262362" y="458724"/>
                </a:lnTo>
                <a:lnTo>
                  <a:pt x="2261725" y="524351"/>
                </a:lnTo>
                <a:lnTo>
                  <a:pt x="2261824" y="551592"/>
                </a:lnTo>
                <a:lnTo>
                  <a:pt x="2262025" y="566951"/>
                </a:lnTo>
                <a:lnTo>
                  <a:pt x="2263247" y="593883"/>
                </a:lnTo>
                <a:lnTo>
                  <a:pt x="2265272" y="616386"/>
                </a:lnTo>
                <a:lnTo>
                  <a:pt x="2265878" y="620268"/>
                </a:lnTo>
                <a:close/>
              </a:path>
              <a:path w="3096895" h="715010">
                <a:moveTo>
                  <a:pt x="2292096" y="702564"/>
                </a:moveTo>
                <a:lnTo>
                  <a:pt x="2157984" y="702564"/>
                </a:lnTo>
                <a:lnTo>
                  <a:pt x="2155236" y="695186"/>
                </a:lnTo>
                <a:lnTo>
                  <a:pt x="2152150" y="686192"/>
                </a:lnTo>
                <a:lnTo>
                  <a:pt x="2148741" y="675574"/>
                </a:lnTo>
                <a:lnTo>
                  <a:pt x="2145030" y="663321"/>
                </a:lnTo>
                <a:lnTo>
                  <a:pt x="2142839" y="655510"/>
                </a:lnTo>
                <a:lnTo>
                  <a:pt x="2141220" y="650367"/>
                </a:lnTo>
                <a:lnTo>
                  <a:pt x="2140267" y="647700"/>
                </a:lnTo>
                <a:lnTo>
                  <a:pt x="2271279" y="647700"/>
                </a:lnTo>
                <a:lnTo>
                  <a:pt x="2272004" y="650713"/>
                </a:lnTo>
                <a:lnTo>
                  <a:pt x="2277308" y="667476"/>
                </a:lnTo>
                <a:lnTo>
                  <a:pt x="2284005" y="684756"/>
                </a:lnTo>
                <a:lnTo>
                  <a:pt x="2292096" y="702564"/>
                </a:lnTo>
                <a:close/>
              </a:path>
              <a:path w="3096895" h="715010">
                <a:moveTo>
                  <a:pt x="2528316" y="124968"/>
                </a:moveTo>
                <a:lnTo>
                  <a:pt x="2394204" y="124968"/>
                </a:lnTo>
                <a:lnTo>
                  <a:pt x="2394204" y="0"/>
                </a:lnTo>
                <a:lnTo>
                  <a:pt x="2528316" y="0"/>
                </a:lnTo>
                <a:lnTo>
                  <a:pt x="2528316" y="124968"/>
                </a:lnTo>
                <a:close/>
              </a:path>
              <a:path w="3096895" h="715010">
                <a:moveTo>
                  <a:pt x="2528316" y="702564"/>
                </a:moveTo>
                <a:lnTo>
                  <a:pt x="2394204" y="702564"/>
                </a:lnTo>
                <a:lnTo>
                  <a:pt x="2394204" y="193548"/>
                </a:lnTo>
                <a:lnTo>
                  <a:pt x="2528316" y="193548"/>
                </a:lnTo>
                <a:lnTo>
                  <a:pt x="2528316" y="702564"/>
                </a:lnTo>
                <a:close/>
              </a:path>
              <a:path w="3096895" h="715010">
                <a:moveTo>
                  <a:pt x="3076883" y="617220"/>
                </a:moveTo>
                <a:lnTo>
                  <a:pt x="2865215" y="617220"/>
                </a:lnTo>
                <a:lnTo>
                  <a:pt x="2889609" y="616075"/>
                </a:lnTo>
                <a:lnTo>
                  <a:pt x="2910780" y="612493"/>
                </a:lnTo>
                <a:lnTo>
                  <a:pt x="2951166" y="590689"/>
                </a:lnTo>
                <a:lnTo>
                  <a:pt x="2961132" y="561784"/>
                </a:lnTo>
                <a:lnTo>
                  <a:pt x="2960539" y="554460"/>
                </a:lnTo>
                <a:lnTo>
                  <a:pt x="2922191" y="522675"/>
                </a:lnTo>
                <a:lnTo>
                  <a:pt x="2831859" y="500836"/>
                </a:lnTo>
                <a:lnTo>
                  <a:pt x="2772513" y="484012"/>
                </a:lnTo>
                <a:lnTo>
                  <a:pt x="2728132" y="467975"/>
                </a:lnTo>
                <a:lnTo>
                  <a:pt x="2672200" y="430218"/>
                </a:lnTo>
                <a:lnTo>
                  <a:pt x="2641845" y="373173"/>
                </a:lnTo>
                <a:lnTo>
                  <a:pt x="2638073" y="338328"/>
                </a:lnTo>
                <a:lnTo>
                  <a:pt x="2641330" y="307039"/>
                </a:lnTo>
                <a:lnTo>
                  <a:pt x="2667619" y="251643"/>
                </a:lnTo>
                <a:lnTo>
                  <a:pt x="2720503" y="208209"/>
                </a:lnTo>
                <a:lnTo>
                  <a:pt x="2757582" y="194179"/>
                </a:lnTo>
                <a:lnTo>
                  <a:pt x="2801877" y="185738"/>
                </a:lnTo>
                <a:lnTo>
                  <a:pt x="2853404" y="182880"/>
                </a:lnTo>
                <a:lnTo>
                  <a:pt x="2902605" y="185039"/>
                </a:lnTo>
                <a:lnTo>
                  <a:pt x="2945046" y="191369"/>
                </a:lnTo>
                <a:lnTo>
                  <a:pt x="3009614" y="216503"/>
                </a:lnTo>
                <a:lnTo>
                  <a:pt x="3052774" y="258020"/>
                </a:lnTo>
                <a:lnTo>
                  <a:pt x="3064068" y="277368"/>
                </a:lnTo>
                <a:lnTo>
                  <a:pt x="2856071" y="277368"/>
                </a:lnTo>
                <a:lnTo>
                  <a:pt x="2830964" y="278351"/>
                </a:lnTo>
                <a:lnTo>
                  <a:pt x="2792179" y="285819"/>
                </a:lnTo>
                <a:lnTo>
                  <a:pt x="2763991" y="311864"/>
                </a:lnTo>
                <a:lnTo>
                  <a:pt x="2763012" y="319849"/>
                </a:lnTo>
                <a:lnTo>
                  <a:pt x="2763851" y="326850"/>
                </a:lnTo>
                <a:lnTo>
                  <a:pt x="2817316" y="360807"/>
                </a:lnTo>
                <a:lnTo>
                  <a:pt x="2854599" y="371025"/>
                </a:lnTo>
                <a:lnTo>
                  <a:pt x="2903124" y="382619"/>
                </a:lnTo>
                <a:lnTo>
                  <a:pt x="2953184" y="395600"/>
                </a:lnTo>
                <a:lnTo>
                  <a:pt x="2995064" y="409956"/>
                </a:lnTo>
                <a:lnTo>
                  <a:pt x="3054286" y="442722"/>
                </a:lnTo>
                <a:lnTo>
                  <a:pt x="3086171" y="486025"/>
                </a:lnTo>
                <a:lnTo>
                  <a:pt x="3096768" y="543401"/>
                </a:lnTo>
                <a:lnTo>
                  <a:pt x="3093121" y="577369"/>
                </a:lnTo>
                <a:lnTo>
                  <a:pt x="3082171" y="608838"/>
                </a:lnTo>
                <a:lnTo>
                  <a:pt x="3076883" y="617220"/>
                </a:lnTo>
                <a:close/>
              </a:path>
              <a:path w="3096895" h="715010">
                <a:moveTo>
                  <a:pt x="2953512" y="338328"/>
                </a:moveTo>
                <a:lnTo>
                  <a:pt x="2932723" y="301894"/>
                </a:lnTo>
                <a:lnTo>
                  <a:pt x="2894004" y="281380"/>
                </a:lnTo>
                <a:lnTo>
                  <a:pt x="2856071" y="277368"/>
                </a:lnTo>
                <a:lnTo>
                  <a:pt x="3064068" y="277368"/>
                </a:lnTo>
                <a:lnTo>
                  <a:pt x="3068376" y="284748"/>
                </a:lnTo>
                <a:lnTo>
                  <a:pt x="3080004" y="315468"/>
                </a:lnTo>
                <a:lnTo>
                  <a:pt x="2953512" y="338328"/>
                </a:lnTo>
                <a:close/>
              </a:path>
              <a:path w="3096895" h="715010">
                <a:moveTo>
                  <a:pt x="2865215" y="714756"/>
                </a:moveTo>
                <a:lnTo>
                  <a:pt x="2815923" y="712161"/>
                </a:lnTo>
                <a:lnTo>
                  <a:pt x="2772060" y="704361"/>
                </a:lnTo>
                <a:lnTo>
                  <a:pt x="2733627" y="691328"/>
                </a:lnTo>
                <a:lnTo>
                  <a:pt x="2672942" y="650283"/>
                </a:lnTo>
                <a:lnTo>
                  <a:pt x="2633262" y="593419"/>
                </a:lnTo>
                <a:lnTo>
                  <a:pt x="2621280" y="559308"/>
                </a:lnTo>
                <a:lnTo>
                  <a:pt x="2756916" y="537972"/>
                </a:lnTo>
                <a:lnTo>
                  <a:pt x="2762309" y="556349"/>
                </a:lnTo>
                <a:lnTo>
                  <a:pt x="2769917" y="572333"/>
                </a:lnTo>
                <a:lnTo>
                  <a:pt x="2806225" y="605982"/>
                </a:lnTo>
                <a:lnTo>
                  <a:pt x="2865215" y="617220"/>
                </a:lnTo>
                <a:lnTo>
                  <a:pt x="3076883" y="617220"/>
                </a:lnTo>
                <a:lnTo>
                  <a:pt x="3063897" y="637805"/>
                </a:lnTo>
                <a:lnTo>
                  <a:pt x="3038284" y="664273"/>
                </a:lnTo>
                <a:lnTo>
                  <a:pt x="3005549" y="686386"/>
                </a:lnTo>
                <a:lnTo>
                  <a:pt x="2965787" y="702159"/>
                </a:lnTo>
                <a:lnTo>
                  <a:pt x="2919006" y="711609"/>
                </a:lnTo>
                <a:lnTo>
                  <a:pt x="2865215" y="714756"/>
                </a:lnTo>
                <a:close/>
              </a:path>
            </a:pathLst>
          </a:custGeom>
          <a:solidFill>
            <a:srgbClr val="AF31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24676" y="4510950"/>
            <a:ext cx="3967479" cy="1795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1875" marR="5080" indent="-1012190">
              <a:lnSpc>
                <a:spcPct val="112599"/>
              </a:lnSpc>
              <a:spcBef>
                <a:spcPts val="100"/>
              </a:spcBef>
            </a:pPr>
            <a:r>
              <a:rPr dirty="0" sz="3500" spc="-5" b="1">
                <a:solidFill>
                  <a:srgbClr val="018362"/>
                </a:solidFill>
                <a:latin typeface="Arial"/>
                <a:cs typeface="Arial"/>
              </a:rPr>
              <a:t>Retour </a:t>
            </a:r>
            <a:r>
              <a:rPr dirty="0" sz="3500" b="1">
                <a:solidFill>
                  <a:srgbClr val="018362"/>
                </a:solidFill>
                <a:latin typeface="Arial"/>
                <a:cs typeface="Arial"/>
              </a:rPr>
              <a:t>sur </a:t>
            </a:r>
            <a:r>
              <a:rPr dirty="0" sz="3500" spc="-5" b="1">
                <a:solidFill>
                  <a:srgbClr val="018362"/>
                </a:solidFill>
                <a:latin typeface="Arial"/>
                <a:cs typeface="Arial"/>
              </a:rPr>
              <a:t>l’atelier  hors les</a:t>
            </a:r>
            <a:r>
              <a:rPr dirty="0" sz="3500" spc="-35" b="1">
                <a:solidFill>
                  <a:srgbClr val="018362"/>
                </a:solidFill>
                <a:latin typeface="Arial"/>
                <a:cs typeface="Arial"/>
              </a:rPr>
              <a:t> </a:t>
            </a:r>
            <a:r>
              <a:rPr dirty="0" sz="3500" b="1">
                <a:solidFill>
                  <a:srgbClr val="018362"/>
                </a:solidFill>
                <a:latin typeface="Arial"/>
                <a:cs typeface="Arial"/>
              </a:rPr>
              <a:t>murs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95"/>
              </a:spcBef>
            </a:pPr>
            <a:r>
              <a:rPr dirty="0" u="heavy" sz="1400" spc="-3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https://workshopbenais.wordpress.com/home/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175" y="2264664"/>
            <a:ext cx="5763768" cy="430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175" y="877824"/>
            <a:ext cx="2090928" cy="1205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88335" y="987552"/>
            <a:ext cx="918972" cy="986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6239510">
              <a:lnSpc>
                <a:spcPct val="100000"/>
              </a:lnSpc>
              <a:spcBef>
                <a:spcPts val="110"/>
              </a:spcBef>
            </a:pPr>
            <a:r>
              <a:rPr dirty="0" spc="-10"/>
              <a:t>Webinaire </a:t>
            </a:r>
            <a:r>
              <a:rPr dirty="0" spc="5"/>
              <a:t>10 </a:t>
            </a:r>
            <a:r>
              <a:rPr dirty="0" spc="-5"/>
              <a:t>décembre</a:t>
            </a:r>
            <a:r>
              <a:rPr dirty="0" spc="-55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451" y="1836214"/>
            <a:ext cx="10233660" cy="477075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650"/>
              </a:spcBef>
              <a:buFont typeface="Georgia"/>
              <a:buChar char=""/>
              <a:tabLst>
                <a:tab pos="313055" algn="l"/>
              </a:tabLst>
            </a:pPr>
            <a:r>
              <a:rPr dirty="0" sz="2100" spc="-10" b="1">
                <a:latin typeface="Arial"/>
                <a:cs typeface="Arial"/>
              </a:rPr>
              <a:t>Contexte</a:t>
            </a:r>
            <a:r>
              <a:rPr dirty="0" sz="2100" spc="4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lvl="1" marL="1415415" indent="-402590">
              <a:lnSpc>
                <a:spcPct val="100000"/>
              </a:lnSpc>
              <a:spcBef>
                <a:spcPts val="540"/>
              </a:spcBef>
              <a:buChar char="•"/>
              <a:tabLst>
                <a:tab pos="1415415" algn="l"/>
                <a:tab pos="1416050" algn="l"/>
              </a:tabLst>
            </a:pPr>
            <a:r>
              <a:rPr dirty="0" sz="2000">
                <a:latin typeface="Arial"/>
                <a:cs typeface="Arial"/>
              </a:rPr>
              <a:t>Une </a:t>
            </a:r>
            <a:r>
              <a:rPr dirty="0" sz="2000" spc="5">
                <a:latin typeface="Arial"/>
                <a:cs typeface="Arial"/>
              </a:rPr>
              <a:t>commune </a:t>
            </a:r>
            <a:r>
              <a:rPr dirty="0" sz="2000">
                <a:latin typeface="Arial"/>
                <a:cs typeface="Arial"/>
              </a:rPr>
              <a:t>mobilisée, </a:t>
            </a:r>
            <a:r>
              <a:rPr dirty="0" sz="2000" spc="-5">
                <a:latin typeface="Arial"/>
                <a:cs typeface="Arial"/>
              </a:rPr>
              <a:t>et </a:t>
            </a:r>
            <a:r>
              <a:rPr dirty="0" sz="2000">
                <a:latin typeface="Arial"/>
                <a:cs typeface="Arial"/>
              </a:rPr>
              <a:t>impliquée, élus </a:t>
            </a:r>
            <a:r>
              <a:rPr dirty="0" sz="2000" spc="5">
                <a:latin typeface="Arial"/>
                <a:cs typeface="Arial"/>
              </a:rPr>
              <a:t>comme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habitants</a:t>
            </a:r>
            <a:endParaRPr sz="2000">
              <a:latin typeface="Arial"/>
              <a:cs typeface="Arial"/>
            </a:endParaRPr>
          </a:p>
          <a:p>
            <a:pPr lvl="1" marL="1415415" indent="-402590">
              <a:lnSpc>
                <a:spcPct val="100000"/>
              </a:lnSpc>
              <a:spcBef>
                <a:spcPts val="540"/>
              </a:spcBef>
              <a:buChar char="•"/>
              <a:tabLst>
                <a:tab pos="1415415" algn="l"/>
                <a:tab pos="1416050" algn="l"/>
              </a:tabLst>
            </a:pPr>
            <a:r>
              <a:rPr dirty="0" sz="2000" spc="5">
                <a:latin typeface="Arial"/>
                <a:cs typeface="Arial"/>
              </a:rPr>
              <a:t>Un PLU </a:t>
            </a:r>
            <a:r>
              <a:rPr dirty="0" sz="2000" spc="-5">
                <a:latin typeface="Arial"/>
                <a:cs typeface="Arial"/>
              </a:rPr>
              <a:t>qui </a:t>
            </a:r>
            <a:r>
              <a:rPr dirty="0" sz="2000" spc="5">
                <a:latin typeface="Arial"/>
                <a:cs typeface="Arial"/>
              </a:rPr>
              <a:t>a </a:t>
            </a:r>
            <a:r>
              <a:rPr dirty="0" sz="2000">
                <a:latin typeface="Arial"/>
                <a:cs typeface="Arial"/>
              </a:rPr>
              <a:t>testé les préconisations </a:t>
            </a:r>
            <a:r>
              <a:rPr dirty="0" sz="2000" spc="10">
                <a:latin typeface="Arial"/>
                <a:cs typeface="Arial"/>
              </a:rPr>
              <a:t>de </a:t>
            </a:r>
            <a:r>
              <a:rPr dirty="0" sz="2000">
                <a:latin typeface="Arial"/>
                <a:cs typeface="Arial"/>
              </a:rPr>
              <a:t>la charte </a:t>
            </a:r>
            <a:r>
              <a:rPr dirty="0" sz="2000" spc="10">
                <a:latin typeface="Arial"/>
                <a:cs typeface="Arial"/>
              </a:rPr>
              <a:t>du</a:t>
            </a:r>
            <a:r>
              <a:rPr dirty="0" sz="2000">
                <a:latin typeface="Arial"/>
                <a:cs typeface="Arial"/>
              </a:rPr>
              <a:t> Parc</a:t>
            </a:r>
            <a:endParaRPr sz="2000">
              <a:latin typeface="Arial"/>
              <a:cs typeface="Arial"/>
            </a:endParaRPr>
          </a:p>
          <a:p>
            <a:pPr lvl="1" marL="1415415" indent="-402590">
              <a:lnSpc>
                <a:spcPct val="100000"/>
              </a:lnSpc>
              <a:spcBef>
                <a:spcPts val="555"/>
              </a:spcBef>
              <a:buChar char="•"/>
              <a:tabLst>
                <a:tab pos="1415415" algn="l"/>
                <a:tab pos="1416050" algn="l"/>
              </a:tabLst>
            </a:pPr>
            <a:r>
              <a:rPr dirty="0" sz="2000">
                <a:latin typeface="Arial"/>
                <a:cs typeface="Arial"/>
              </a:rPr>
              <a:t>La convivialité, marque </a:t>
            </a:r>
            <a:r>
              <a:rPr dirty="0" sz="2000" spc="10">
                <a:latin typeface="Arial"/>
                <a:cs typeface="Arial"/>
              </a:rPr>
              <a:t>de </a:t>
            </a:r>
            <a:r>
              <a:rPr dirty="0" sz="2000">
                <a:latin typeface="Arial"/>
                <a:cs typeface="Arial"/>
              </a:rPr>
              <a:t>fabrique de </a:t>
            </a:r>
            <a:r>
              <a:rPr dirty="0" sz="2000" spc="5">
                <a:latin typeface="Arial"/>
                <a:cs typeface="Arial"/>
              </a:rPr>
              <a:t>ce </a:t>
            </a:r>
            <a:r>
              <a:rPr dirty="0" sz="2000">
                <a:latin typeface="Arial"/>
                <a:cs typeface="Arial"/>
              </a:rPr>
              <a:t>pays </a:t>
            </a:r>
            <a:r>
              <a:rPr dirty="0" sz="2000" spc="5">
                <a:latin typeface="Arial"/>
                <a:cs typeface="Arial"/>
              </a:rPr>
              <a:t>vigneron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550">
              <a:latin typeface="Arial"/>
              <a:cs typeface="Arial"/>
            </a:endParaRPr>
          </a:p>
          <a:p>
            <a:pPr marL="413384" marR="1276350" indent="-401320">
              <a:lnSpc>
                <a:spcPct val="100000"/>
              </a:lnSpc>
              <a:buFont typeface="Georgia"/>
              <a:buChar char=""/>
              <a:tabLst>
                <a:tab pos="413384" algn="l"/>
                <a:tab pos="414020" algn="l"/>
              </a:tabLst>
            </a:pPr>
            <a:r>
              <a:rPr dirty="0" sz="2100" spc="-5" b="1">
                <a:latin typeface="Arial"/>
                <a:cs typeface="Arial"/>
              </a:rPr>
              <a:t>Problématique </a:t>
            </a:r>
            <a:r>
              <a:rPr dirty="0" sz="2100">
                <a:latin typeface="Arial"/>
                <a:cs typeface="Arial"/>
              </a:rPr>
              <a:t>: </a:t>
            </a:r>
            <a:r>
              <a:rPr dirty="0" sz="2100" spc="-5">
                <a:latin typeface="Arial"/>
                <a:cs typeface="Arial"/>
              </a:rPr>
              <a:t>une </a:t>
            </a:r>
            <a:r>
              <a:rPr dirty="0" sz="2100">
                <a:latin typeface="Arial"/>
                <a:cs typeface="Arial"/>
              </a:rPr>
              <a:t>belle OAP sur </a:t>
            </a:r>
            <a:r>
              <a:rPr dirty="0" sz="2100" spc="5">
                <a:latin typeface="Arial"/>
                <a:cs typeface="Arial"/>
              </a:rPr>
              <a:t>la </a:t>
            </a:r>
            <a:r>
              <a:rPr dirty="0" sz="2100" spc="-5">
                <a:latin typeface="Arial"/>
                <a:cs typeface="Arial"/>
              </a:rPr>
              <a:t>seule zone </a:t>
            </a:r>
            <a:r>
              <a:rPr dirty="0" sz="2100">
                <a:latin typeface="Arial"/>
                <a:cs typeface="Arial"/>
              </a:rPr>
              <a:t>en </a:t>
            </a:r>
            <a:r>
              <a:rPr dirty="0" sz="2100" spc="-5">
                <a:latin typeface="Arial"/>
                <a:cs typeface="Arial"/>
              </a:rPr>
              <a:t>extension… échec  </a:t>
            </a:r>
            <a:r>
              <a:rPr dirty="0" sz="2100" spc="-10">
                <a:latin typeface="Arial"/>
                <a:cs typeface="Arial"/>
              </a:rPr>
              <a:t>de </a:t>
            </a:r>
            <a:r>
              <a:rPr dirty="0" sz="2100">
                <a:latin typeface="Arial"/>
                <a:cs typeface="Arial"/>
              </a:rPr>
              <a:t>mise </a:t>
            </a:r>
            <a:r>
              <a:rPr dirty="0" sz="2100" spc="-10">
                <a:latin typeface="Arial"/>
                <a:cs typeface="Arial"/>
              </a:rPr>
              <a:t>en</a:t>
            </a:r>
            <a:r>
              <a:rPr dirty="0" sz="2100" spc="35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œuvre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Char char=""/>
            </a:pPr>
            <a:endParaRPr sz="3100">
              <a:latin typeface="Arial"/>
              <a:cs typeface="Arial"/>
            </a:endParaRPr>
          </a:p>
          <a:p>
            <a:pPr marL="413384" marR="915035" indent="-401320">
              <a:lnSpc>
                <a:spcPct val="100000"/>
              </a:lnSpc>
              <a:spcBef>
                <a:spcPts val="5"/>
              </a:spcBef>
              <a:buFont typeface="Georgia"/>
              <a:buChar char=""/>
              <a:tabLst>
                <a:tab pos="413384" algn="l"/>
                <a:tab pos="414020" algn="l"/>
              </a:tabLst>
            </a:pPr>
            <a:r>
              <a:rPr dirty="0" sz="2100" spc="-10" b="1">
                <a:latin typeface="Arial"/>
                <a:cs typeface="Arial"/>
              </a:rPr>
              <a:t>Hypothèse </a:t>
            </a:r>
            <a:r>
              <a:rPr dirty="0" sz="2100" b="1">
                <a:latin typeface="Arial"/>
                <a:cs typeface="Arial"/>
              </a:rPr>
              <a:t>: </a:t>
            </a:r>
            <a:r>
              <a:rPr dirty="0" sz="2100" spc="-15" i="1">
                <a:solidFill>
                  <a:srgbClr val="BF0000"/>
                </a:solidFill>
                <a:latin typeface="Arial"/>
                <a:cs typeface="Arial"/>
              </a:rPr>
              <a:t>L’évolution </a:t>
            </a:r>
            <a:r>
              <a:rPr dirty="0" sz="2100" i="1">
                <a:solidFill>
                  <a:srgbClr val="BF0000"/>
                </a:solidFill>
                <a:latin typeface="Arial"/>
                <a:cs typeface="Arial"/>
              </a:rPr>
              <a:t>de </a:t>
            </a:r>
            <a:r>
              <a:rPr dirty="0" sz="2100" spc="-5" i="1">
                <a:solidFill>
                  <a:srgbClr val="BF0000"/>
                </a:solidFill>
                <a:latin typeface="Arial"/>
                <a:cs typeface="Arial"/>
              </a:rPr>
              <a:t>la </a:t>
            </a:r>
            <a:r>
              <a:rPr dirty="0" sz="2100" spc="-10" i="1">
                <a:solidFill>
                  <a:srgbClr val="BF0000"/>
                </a:solidFill>
                <a:latin typeface="Arial"/>
                <a:cs typeface="Arial"/>
              </a:rPr>
              <a:t>demande </a:t>
            </a:r>
            <a:r>
              <a:rPr dirty="0" sz="2100" i="1">
                <a:solidFill>
                  <a:srgbClr val="BF0000"/>
                </a:solidFill>
                <a:latin typeface="Arial"/>
                <a:cs typeface="Arial"/>
              </a:rPr>
              <a:t>sociale </a:t>
            </a:r>
            <a:r>
              <a:rPr dirty="0" sz="2100" spc="-10" i="1">
                <a:solidFill>
                  <a:srgbClr val="BF0000"/>
                </a:solidFill>
                <a:latin typeface="Arial"/>
                <a:cs typeface="Arial"/>
              </a:rPr>
              <a:t>et </a:t>
            </a:r>
            <a:r>
              <a:rPr dirty="0" sz="2100" i="1">
                <a:solidFill>
                  <a:srgbClr val="BF0000"/>
                </a:solidFill>
                <a:latin typeface="Arial"/>
                <a:cs typeface="Arial"/>
              </a:rPr>
              <a:t>du </a:t>
            </a:r>
            <a:r>
              <a:rPr dirty="0" sz="2100" spc="-5" i="1">
                <a:solidFill>
                  <a:srgbClr val="BF0000"/>
                </a:solidFill>
                <a:latin typeface="Arial"/>
                <a:cs typeface="Arial"/>
              </a:rPr>
              <a:t>contexte économique  </a:t>
            </a:r>
            <a:r>
              <a:rPr dirty="0" sz="2100" spc="-5" i="1">
                <a:solidFill>
                  <a:srgbClr val="BF0000"/>
                </a:solidFill>
                <a:latin typeface="Arial"/>
                <a:cs typeface="Arial"/>
              </a:rPr>
              <a:t>correspond-t-il toujours </a:t>
            </a:r>
            <a:r>
              <a:rPr dirty="0" sz="2100" i="1">
                <a:solidFill>
                  <a:srgbClr val="BF0000"/>
                </a:solidFill>
                <a:latin typeface="Arial"/>
                <a:cs typeface="Arial"/>
              </a:rPr>
              <a:t>à ce </a:t>
            </a:r>
            <a:r>
              <a:rPr dirty="0" sz="2100" spc="-5" b="1" i="1">
                <a:solidFill>
                  <a:srgbClr val="BF0000"/>
                </a:solidFill>
                <a:latin typeface="Arial"/>
                <a:cs typeface="Arial"/>
              </a:rPr>
              <a:t>mode d’habiter </a:t>
            </a:r>
            <a:r>
              <a:rPr dirty="0" sz="2100" i="1">
                <a:solidFill>
                  <a:srgbClr val="BF0000"/>
                </a:solidFill>
                <a:latin typeface="Arial"/>
                <a:cs typeface="Arial"/>
              </a:rPr>
              <a:t>ce type de </a:t>
            </a:r>
            <a:r>
              <a:rPr dirty="0" sz="2100" spc="-10" i="1">
                <a:solidFill>
                  <a:srgbClr val="BF0000"/>
                </a:solidFill>
                <a:latin typeface="Arial"/>
                <a:cs typeface="Arial"/>
              </a:rPr>
              <a:t>commune rurale</a:t>
            </a:r>
            <a:r>
              <a:rPr dirty="0" sz="2100" spc="215" i="1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dirty="0" sz="2100" i="1">
                <a:solidFill>
                  <a:srgbClr val="BF0000"/>
                </a:solidFill>
                <a:latin typeface="Arial"/>
                <a:cs typeface="Arial"/>
              </a:rPr>
              <a:t>?</a:t>
            </a:r>
            <a:endParaRPr sz="2100">
              <a:latin typeface="Arial"/>
              <a:cs typeface="Arial"/>
            </a:endParaRPr>
          </a:p>
          <a:p>
            <a:pPr marL="1414145" indent="-401320">
              <a:lnSpc>
                <a:spcPct val="100000"/>
              </a:lnSpc>
              <a:spcBef>
                <a:spcPts val="540"/>
              </a:spcBef>
              <a:buFont typeface="Georgia"/>
              <a:buChar char=""/>
              <a:tabLst>
                <a:tab pos="1414145" algn="l"/>
                <a:tab pos="1414780" algn="l"/>
              </a:tabLst>
            </a:pPr>
            <a:r>
              <a:rPr dirty="0" sz="2000" spc="5">
                <a:latin typeface="Arial"/>
                <a:cs typeface="Arial"/>
              </a:rPr>
              <a:t>900 </a:t>
            </a:r>
            <a:r>
              <a:rPr dirty="0" sz="2000">
                <a:latin typeface="Arial"/>
                <a:cs typeface="Arial"/>
              </a:rPr>
              <a:t>habitants </a:t>
            </a:r>
            <a:r>
              <a:rPr dirty="0" sz="2000" spc="5">
                <a:latin typeface="Arial"/>
                <a:cs typeface="Arial"/>
              </a:rPr>
              <a:t>à proximité </a:t>
            </a:r>
            <a:r>
              <a:rPr dirty="0" sz="2000">
                <a:latin typeface="Arial"/>
                <a:cs typeface="Arial"/>
              </a:rPr>
              <a:t>d’une petite </a:t>
            </a:r>
            <a:r>
              <a:rPr dirty="0" sz="2000" spc="5">
                <a:latin typeface="Arial"/>
                <a:cs typeface="Arial"/>
              </a:rPr>
              <a:t>ville…de </a:t>
            </a:r>
            <a:r>
              <a:rPr dirty="0" sz="2000">
                <a:latin typeface="Arial"/>
                <a:cs typeface="Arial"/>
              </a:rPr>
              <a:t>demain ! (Bourgueil 4000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hab)</a:t>
            </a:r>
            <a:endParaRPr sz="2000">
              <a:latin typeface="Arial"/>
              <a:cs typeface="Arial"/>
            </a:endParaRPr>
          </a:p>
          <a:p>
            <a:pPr marL="1414145" indent="-401320">
              <a:lnSpc>
                <a:spcPct val="100000"/>
              </a:lnSpc>
              <a:spcBef>
                <a:spcPts val="555"/>
              </a:spcBef>
              <a:buFont typeface="Georgia"/>
              <a:buChar char=""/>
              <a:tabLst>
                <a:tab pos="1414145" algn="l"/>
                <a:tab pos="1414780" algn="l"/>
              </a:tabLst>
            </a:pPr>
            <a:r>
              <a:rPr dirty="0" sz="2000">
                <a:latin typeface="Arial"/>
                <a:cs typeface="Arial"/>
              </a:rPr>
              <a:t>Entre forêt </a:t>
            </a:r>
            <a:r>
              <a:rPr dirty="0" sz="2000" spc="5">
                <a:latin typeface="Arial"/>
                <a:cs typeface="Arial"/>
              </a:rPr>
              <a:t>et val </a:t>
            </a:r>
            <a:r>
              <a:rPr dirty="0" sz="2000">
                <a:latin typeface="Arial"/>
                <a:cs typeface="Arial"/>
              </a:rPr>
              <a:t>de Loire, le vignoble bourgueillois</a:t>
            </a:r>
            <a:endParaRPr sz="2000">
              <a:latin typeface="Arial"/>
              <a:cs typeface="Arial"/>
            </a:endParaRPr>
          </a:p>
          <a:p>
            <a:pPr marL="1414145" indent="-401320">
              <a:lnSpc>
                <a:spcPct val="100000"/>
              </a:lnSpc>
              <a:spcBef>
                <a:spcPts val="540"/>
              </a:spcBef>
              <a:buFont typeface="Georgia"/>
              <a:buChar char=""/>
              <a:tabLst>
                <a:tab pos="1414145" algn="l"/>
                <a:tab pos="1414780" algn="l"/>
              </a:tabLst>
            </a:pPr>
            <a:r>
              <a:rPr dirty="0" sz="2000" spc="5">
                <a:latin typeface="Arial"/>
                <a:cs typeface="Arial"/>
              </a:rPr>
              <a:t>Un bourg </a:t>
            </a:r>
            <a:r>
              <a:rPr dirty="0" sz="2000">
                <a:latin typeface="Arial"/>
                <a:cs typeface="Arial"/>
              </a:rPr>
              <a:t>resserré, un étalement urbain…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historique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72668"/>
            <a:ext cx="10692765" cy="885825"/>
          </a:xfrm>
          <a:custGeom>
            <a:avLst/>
            <a:gdLst/>
            <a:ahLst/>
            <a:cxnLst/>
            <a:rect l="l" t="t" r="r" b="b"/>
            <a:pathLst>
              <a:path w="10692765" h="885825">
                <a:moveTo>
                  <a:pt x="10692384" y="885443"/>
                </a:moveTo>
                <a:lnTo>
                  <a:pt x="0" y="88544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85443"/>
                </a:lnTo>
                <a:close/>
              </a:path>
            </a:pathLst>
          </a:custGeom>
          <a:solidFill>
            <a:srgbClr val="0183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307" y="922946"/>
            <a:ext cx="9822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>
                <a:solidFill>
                  <a:srgbClr val="FFFFFF"/>
                </a:solidFill>
                <a:latin typeface="Arial"/>
                <a:cs typeface="Arial"/>
              </a:rPr>
              <a:t>Benais,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vers un bourg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à «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énergies positives</a:t>
            </a:r>
            <a:r>
              <a:rPr dirty="0" sz="35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3807" y="5864352"/>
            <a:ext cx="678179" cy="83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72668"/>
            <a:ext cx="10692765" cy="885825"/>
          </a:xfrm>
          <a:custGeom>
            <a:avLst/>
            <a:gdLst/>
            <a:ahLst/>
            <a:cxnLst/>
            <a:rect l="l" t="t" r="r" b="b"/>
            <a:pathLst>
              <a:path w="10692765" h="885825">
                <a:moveTo>
                  <a:pt x="10692384" y="885443"/>
                </a:moveTo>
                <a:lnTo>
                  <a:pt x="0" y="88544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85443"/>
                </a:lnTo>
                <a:close/>
              </a:path>
            </a:pathLst>
          </a:custGeom>
          <a:solidFill>
            <a:srgbClr val="0183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3828" y="922946"/>
            <a:ext cx="9822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>
                <a:solidFill>
                  <a:srgbClr val="FFFFFF"/>
                </a:solidFill>
                <a:latin typeface="Arial"/>
                <a:cs typeface="Arial"/>
              </a:rPr>
              <a:t>Benais,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vers un bourg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à «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énergies positives</a:t>
            </a:r>
            <a:r>
              <a:rPr dirty="0" sz="35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578" y="2285423"/>
            <a:ext cx="6922770" cy="4434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635"/>
              </a:lnSpc>
              <a:spcBef>
                <a:spcPts val="95"/>
              </a:spcBef>
            </a:pP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Une hypothèse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0"/>
              </a:lnSpc>
            </a:pPr>
            <a:r>
              <a:rPr dirty="0" sz="2200" spc="-5">
                <a:latin typeface="Arial"/>
                <a:cs typeface="Arial"/>
              </a:rPr>
              <a:t>créativité </a:t>
            </a:r>
            <a:r>
              <a:rPr dirty="0" sz="2200">
                <a:latin typeface="Arial"/>
                <a:cs typeface="Arial"/>
              </a:rPr>
              <a:t>des </a:t>
            </a:r>
            <a:r>
              <a:rPr dirty="0" sz="2200" spc="-5">
                <a:latin typeface="Arial"/>
                <a:cs typeface="Arial"/>
              </a:rPr>
              <a:t>étudiants + participation </a:t>
            </a:r>
            <a:r>
              <a:rPr dirty="0" sz="2200" spc="-10">
                <a:latin typeface="Arial"/>
                <a:cs typeface="Arial"/>
              </a:rPr>
              <a:t>des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habitants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5"/>
              </a:lnSpc>
            </a:pPr>
            <a:r>
              <a:rPr dirty="0" sz="2200" spc="-5">
                <a:latin typeface="Arial"/>
                <a:cs typeface="Arial"/>
              </a:rPr>
              <a:t>= </a:t>
            </a:r>
            <a:r>
              <a:rPr dirty="0" sz="2200">
                <a:latin typeface="Arial"/>
                <a:cs typeface="Arial"/>
              </a:rPr>
              <a:t>un </a:t>
            </a:r>
            <a:r>
              <a:rPr dirty="0" sz="2200" spc="-5">
                <a:latin typeface="Arial"/>
                <a:cs typeface="Arial"/>
              </a:rPr>
              <a:t>programme d’actions pour la décennie à venir</a:t>
            </a:r>
            <a:r>
              <a:rPr dirty="0" sz="2200" spc="-14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10">
                <a:solidFill>
                  <a:srgbClr val="AF3136"/>
                </a:solidFill>
                <a:latin typeface="Arial"/>
                <a:cs typeface="Arial"/>
              </a:rPr>
              <a:t>Un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travail </a:t>
            </a:r>
            <a:r>
              <a:rPr dirty="0" sz="2200">
                <a:solidFill>
                  <a:srgbClr val="AF3136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terrain préalable : 9 paysagistes à</a:t>
            </a:r>
            <a:r>
              <a:rPr dirty="0" sz="2200" spc="-125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l’œuvre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Une préparation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la semaine intensive :</a:t>
            </a:r>
            <a:r>
              <a:rPr dirty="0" sz="2200" spc="-135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Didattica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Arial"/>
              <a:cs typeface="Arial"/>
            </a:endParaRPr>
          </a:p>
          <a:p>
            <a:pPr marL="12700" marR="5080">
              <a:lnSpc>
                <a:spcPts val="2630"/>
              </a:lnSpc>
            </a:pP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Brassage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des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compétences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au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cours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divers ateliers  participatifs : paysagistes + 5 Architectes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et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6</a:t>
            </a:r>
            <a:r>
              <a:rPr dirty="0" sz="2200" spc="-229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Designers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Restitution publique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et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festive</a:t>
            </a:r>
            <a:r>
              <a:rPr dirty="0" sz="2200" spc="-95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1959" y="3916679"/>
            <a:ext cx="1002792" cy="675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40823" y="4212335"/>
            <a:ext cx="734568" cy="760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62543" y="5859779"/>
            <a:ext cx="1048511" cy="6416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73211" y="4887467"/>
            <a:ext cx="1033271" cy="568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67016" y="1647444"/>
            <a:ext cx="3325367" cy="2217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3807" y="5864352"/>
            <a:ext cx="678179" cy="83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9690" y="1839934"/>
            <a:ext cx="9903460" cy="243014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u="heavy" sz="2200" spc="-5">
                <a:solidFill>
                  <a:srgbClr val="AF3136"/>
                </a:solidFill>
                <a:uFill>
                  <a:solidFill>
                    <a:srgbClr val="AF3136"/>
                  </a:solidFill>
                </a:uFill>
                <a:latin typeface="Arial"/>
                <a:cs typeface="Arial"/>
              </a:rPr>
              <a:t>Grosse </a:t>
            </a:r>
            <a:r>
              <a:rPr dirty="0" u="heavy" sz="2200" spc="-5" b="1">
                <a:solidFill>
                  <a:srgbClr val="AF3136"/>
                </a:solidFill>
                <a:uFill>
                  <a:solidFill>
                    <a:srgbClr val="AF3136"/>
                  </a:solidFill>
                </a:uFill>
                <a:latin typeface="Arial"/>
                <a:cs typeface="Arial"/>
              </a:rPr>
              <a:t>participation </a:t>
            </a:r>
            <a:r>
              <a:rPr dirty="0" u="heavy" sz="2200" spc="-5">
                <a:solidFill>
                  <a:srgbClr val="AF3136"/>
                </a:solidFill>
                <a:uFill>
                  <a:solidFill>
                    <a:srgbClr val="AF3136"/>
                  </a:solidFill>
                </a:uFill>
                <a:latin typeface="Arial"/>
                <a:cs typeface="Arial"/>
              </a:rPr>
              <a:t>grâce à</a:t>
            </a:r>
            <a:r>
              <a:rPr dirty="0" sz="2200" spc="-70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u="heavy" sz="2200" spc="-5">
                <a:solidFill>
                  <a:srgbClr val="AF3136"/>
                </a:solidFill>
                <a:uFill>
                  <a:solidFill>
                    <a:srgbClr val="AF3136"/>
                  </a:solidFill>
                </a:u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13690" indent="-301625">
              <a:lnSpc>
                <a:spcPct val="100000"/>
              </a:lnSpc>
              <a:spcBef>
                <a:spcPts val="515"/>
              </a:spcBef>
              <a:buChar char="-"/>
              <a:tabLst>
                <a:tab pos="313690" algn="l"/>
                <a:tab pos="314325" algn="l"/>
              </a:tabLst>
            </a:pPr>
            <a:r>
              <a:rPr dirty="0" sz="2200" spc="-20">
                <a:solidFill>
                  <a:srgbClr val="AF3136"/>
                </a:solidFill>
                <a:latin typeface="Arial"/>
                <a:cs typeface="Arial"/>
              </a:rPr>
              <a:t>L’énergie </a:t>
            </a:r>
            <a:r>
              <a:rPr dirty="0" sz="2200">
                <a:solidFill>
                  <a:srgbClr val="AF3136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l’équipe</a:t>
            </a:r>
            <a:r>
              <a:rPr dirty="0" sz="2200" spc="-85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municipale</a:t>
            </a:r>
            <a:endParaRPr sz="2200">
              <a:latin typeface="Arial"/>
              <a:cs typeface="Arial"/>
            </a:endParaRPr>
          </a:p>
          <a:p>
            <a:pPr marL="313690" indent="-301625">
              <a:lnSpc>
                <a:spcPct val="100000"/>
              </a:lnSpc>
              <a:spcBef>
                <a:spcPts val="515"/>
              </a:spcBef>
              <a:buChar char="-"/>
              <a:tabLst>
                <a:tab pos="313690" algn="l"/>
                <a:tab pos="314325" algn="l"/>
              </a:tabLst>
            </a:pPr>
            <a:r>
              <a:rPr dirty="0" sz="2200" spc="-20">
                <a:solidFill>
                  <a:srgbClr val="AF3136"/>
                </a:solidFill>
                <a:latin typeface="Arial"/>
                <a:cs typeface="Arial"/>
              </a:rPr>
              <a:t>L’accueil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« chez l’habitant » vecteur </a:t>
            </a:r>
            <a:r>
              <a:rPr dirty="0" sz="2200">
                <a:solidFill>
                  <a:srgbClr val="AF3136"/>
                </a:solidFill>
                <a:latin typeface="Arial"/>
                <a:cs typeface="Arial"/>
              </a:rPr>
              <a:t>de</a:t>
            </a:r>
            <a:r>
              <a:rPr dirty="0" sz="2200" spc="-75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complicité</a:t>
            </a:r>
            <a:endParaRPr sz="2200">
              <a:latin typeface="Arial"/>
              <a:cs typeface="Arial"/>
            </a:endParaRPr>
          </a:p>
          <a:p>
            <a:pPr marL="313690" indent="-301625">
              <a:lnSpc>
                <a:spcPct val="100000"/>
              </a:lnSpc>
              <a:spcBef>
                <a:spcPts val="520"/>
              </a:spcBef>
              <a:buChar char="-"/>
              <a:tabLst>
                <a:tab pos="313690" algn="l"/>
                <a:tab pos="314325" algn="l"/>
              </a:tabLst>
            </a:pPr>
            <a:r>
              <a:rPr dirty="0" sz="2200" spc="-10">
                <a:solidFill>
                  <a:srgbClr val="AF3136"/>
                </a:solidFill>
                <a:latin typeface="Arial"/>
                <a:cs typeface="Arial"/>
              </a:rPr>
              <a:t>Le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format pédagogique, souple, parfois brouillon, </a:t>
            </a:r>
            <a:r>
              <a:rPr dirty="0" sz="2200">
                <a:solidFill>
                  <a:srgbClr val="AF3136"/>
                </a:solidFill>
                <a:latin typeface="Arial"/>
                <a:cs typeface="Arial"/>
              </a:rPr>
              <a:t>mais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très riche </a:t>
            </a:r>
            <a:r>
              <a:rPr dirty="0" sz="2200">
                <a:solidFill>
                  <a:srgbClr val="AF3136"/>
                </a:solidFill>
                <a:latin typeface="Arial"/>
                <a:cs typeface="Arial"/>
              </a:rPr>
              <a:t>et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stimulant</a:t>
            </a:r>
            <a:r>
              <a:rPr dirty="0" sz="2200" spc="-200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  <a:p>
            <a:pPr marL="313690" indent="-301625">
              <a:lnSpc>
                <a:spcPct val="100000"/>
              </a:lnSpc>
              <a:spcBef>
                <a:spcPts val="515"/>
              </a:spcBef>
              <a:buChar char="-"/>
              <a:tabLst>
                <a:tab pos="313690" algn="l"/>
                <a:tab pos="314325" algn="l"/>
              </a:tabLst>
            </a:pP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Des intervenants ponctuels </a:t>
            </a:r>
            <a:r>
              <a:rPr dirty="0" sz="2200" spc="-15">
                <a:solidFill>
                  <a:srgbClr val="AF3136"/>
                </a:solidFill>
                <a:latin typeface="Arial"/>
                <a:cs typeface="Arial"/>
              </a:rPr>
              <a:t>ET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réguliers, extérieurs ET</a:t>
            </a:r>
            <a:r>
              <a:rPr dirty="0" sz="2200" spc="-215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locaux</a:t>
            </a:r>
            <a:endParaRPr sz="2200">
              <a:latin typeface="Arial"/>
              <a:cs typeface="Arial"/>
            </a:endParaRPr>
          </a:p>
          <a:p>
            <a:pPr marL="313690" indent="-301625">
              <a:lnSpc>
                <a:spcPct val="100000"/>
              </a:lnSpc>
              <a:spcBef>
                <a:spcPts val="515"/>
              </a:spcBef>
              <a:buChar char="-"/>
              <a:tabLst>
                <a:tab pos="313690" algn="l"/>
                <a:tab pos="314325" algn="l"/>
              </a:tabLst>
            </a:pPr>
            <a:r>
              <a:rPr dirty="0" sz="2200" spc="-10">
                <a:solidFill>
                  <a:srgbClr val="AF3136"/>
                </a:solidFill>
                <a:latin typeface="Arial"/>
                <a:cs typeface="Arial"/>
              </a:rPr>
              <a:t>Le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« petit » </a:t>
            </a:r>
            <a:r>
              <a:rPr dirty="0" sz="2200" spc="-10">
                <a:solidFill>
                  <a:srgbClr val="AF3136"/>
                </a:solidFill>
                <a:latin typeface="Arial"/>
                <a:cs typeface="Arial"/>
              </a:rPr>
              <a:t>plus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: </a:t>
            </a:r>
            <a:r>
              <a:rPr dirty="0" sz="2200">
                <a:solidFill>
                  <a:srgbClr val="AF3136"/>
                </a:solidFill>
                <a:latin typeface="Arial"/>
                <a:cs typeface="Arial"/>
              </a:rPr>
              <a:t>une </a:t>
            </a:r>
            <a:r>
              <a:rPr dirty="0" sz="2200" spc="-10">
                <a:solidFill>
                  <a:srgbClr val="AF3136"/>
                </a:solidFill>
                <a:latin typeface="Arial"/>
                <a:cs typeface="Arial"/>
              </a:rPr>
              <a:t>VSC </a:t>
            </a:r>
            <a:r>
              <a:rPr dirty="0" sz="2200">
                <a:solidFill>
                  <a:srgbClr val="AF3136"/>
                </a:solidFill>
                <a:latin typeface="Arial"/>
                <a:cs typeface="Arial"/>
              </a:rPr>
              <a:t>au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Parc, géographe </a:t>
            </a:r>
            <a:r>
              <a:rPr dirty="0" sz="2200" spc="-10">
                <a:solidFill>
                  <a:srgbClr val="AF3136"/>
                </a:solidFill>
                <a:latin typeface="Arial"/>
                <a:cs typeface="Arial"/>
              </a:rPr>
              <a:t>et…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locale </a:t>
            </a:r>
            <a:r>
              <a:rPr dirty="0" sz="2200">
                <a:solidFill>
                  <a:srgbClr val="AF3136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l’étape</a:t>
            </a:r>
            <a:r>
              <a:rPr dirty="0" sz="2200" spc="-145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2668"/>
            <a:ext cx="10692765" cy="885825"/>
          </a:xfrm>
          <a:custGeom>
            <a:avLst/>
            <a:gdLst/>
            <a:ahLst/>
            <a:cxnLst/>
            <a:rect l="l" t="t" r="r" b="b"/>
            <a:pathLst>
              <a:path w="10692765" h="885825">
                <a:moveTo>
                  <a:pt x="10692384" y="885443"/>
                </a:moveTo>
                <a:lnTo>
                  <a:pt x="0" y="88544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85443"/>
                </a:lnTo>
                <a:close/>
              </a:path>
            </a:pathLst>
          </a:custGeom>
          <a:solidFill>
            <a:srgbClr val="0183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3828" y="922946"/>
            <a:ext cx="9822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>
                <a:solidFill>
                  <a:srgbClr val="FFFFFF"/>
                </a:solidFill>
                <a:latin typeface="Arial"/>
                <a:cs typeface="Arial"/>
              </a:rPr>
              <a:t>Benais,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vers un bourg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à «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énergies positives</a:t>
            </a:r>
            <a:r>
              <a:rPr dirty="0" sz="35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411" y="4334255"/>
            <a:ext cx="3692652" cy="2452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98472" y="6068016"/>
            <a:ext cx="5285105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10">
                <a:latin typeface="Carlito"/>
                <a:cs typeface="Carlito"/>
              </a:rPr>
              <a:t>La </a:t>
            </a:r>
            <a:r>
              <a:rPr dirty="0" sz="1550" spc="5">
                <a:latin typeface="Carlito"/>
                <a:cs typeface="Carlito"/>
              </a:rPr>
              <a:t>convivialité et </a:t>
            </a:r>
            <a:r>
              <a:rPr dirty="0" sz="1550" spc="-5">
                <a:latin typeface="Carlito"/>
                <a:cs typeface="Carlito"/>
              </a:rPr>
              <a:t>l’échange </a:t>
            </a:r>
            <a:r>
              <a:rPr dirty="0" sz="1550">
                <a:latin typeface="Carlito"/>
                <a:cs typeface="Carlito"/>
              </a:rPr>
              <a:t>informel </a:t>
            </a:r>
            <a:r>
              <a:rPr dirty="0" sz="1550" spc="15">
                <a:latin typeface="Carlito"/>
                <a:cs typeface="Carlito"/>
              </a:rPr>
              <a:t>en </a:t>
            </a:r>
            <a:r>
              <a:rPr dirty="0" sz="1550" spc="10">
                <a:latin typeface="Carlito"/>
                <a:cs typeface="Carlito"/>
              </a:rPr>
              <a:t>des temps… </a:t>
            </a:r>
            <a:r>
              <a:rPr dirty="0" sz="1550" spc="5">
                <a:latin typeface="Carlito"/>
                <a:cs typeface="Carlito"/>
              </a:rPr>
              <a:t>hors COVID</a:t>
            </a:r>
            <a:r>
              <a:rPr dirty="0" sz="1550" spc="25">
                <a:latin typeface="Carlito"/>
                <a:cs typeface="Carlito"/>
              </a:rPr>
              <a:t> </a:t>
            </a:r>
            <a:r>
              <a:rPr dirty="0" sz="1550" spc="10">
                <a:latin typeface="Carlito"/>
                <a:cs typeface="Carlito"/>
              </a:rPr>
              <a:t>!</a:t>
            </a:r>
            <a:endParaRPr sz="15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2704"/>
            <a:ext cx="4399788" cy="3108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72668"/>
            <a:ext cx="10692765" cy="885825"/>
          </a:xfrm>
          <a:custGeom>
            <a:avLst/>
            <a:gdLst/>
            <a:ahLst/>
            <a:cxnLst/>
            <a:rect l="l" t="t" r="r" b="b"/>
            <a:pathLst>
              <a:path w="10692765" h="885825">
                <a:moveTo>
                  <a:pt x="10692384" y="885443"/>
                </a:moveTo>
                <a:lnTo>
                  <a:pt x="0" y="88544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85443"/>
                </a:lnTo>
                <a:close/>
              </a:path>
            </a:pathLst>
          </a:custGeom>
          <a:solidFill>
            <a:srgbClr val="0183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307" y="922946"/>
            <a:ext cx="9822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>
                <a:solidFill>
                  <a:srgbClr val="FFFFFF"/>
                </a:solidFill>
                <a:latin typeface="Arial"/>
                <a:cs typeface="Arial"/>
              </a:rPr>
              <a:t>Benais,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vers un bourg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à «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énergies positives</a:t>
            </a:r>
            <a:r>
              <a:rPr dirty="0" sz="35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7957" y="6325523"/>
            <a:ext cx="47332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Échanges permanents </a:t>
            </a:r>
            <a:r>
              <a:rPr dirty="0" sz="2200" spc="-10">
                <a:solidFill>
                  <a:srgbClr val="AF3136"/>
                </a:solidFill>
                <a:latin typeface="Arial"/>
                <a:cs typeface="Arial"/>
              </a:rPr>
              <a:t>entre</a:t>
            </a:r>
            <a:r>
              <a:rPr dirty="0" sz="2200" spc="-110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étudiants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609344"/>
            <a:ext cx="10680700" cy="5177155"/>
            <a:chOff x="0" y="1609344"/>
            <a:chExt cx="10680700" cy="5177155"/>
          </a:xfrm>
        </p:grpSpPr>
        <p:sp>
          <p:nvSpPr>
            <p:cNvPr id="7" name="object 7"/>
            <p:cNvSpPr/>
            <p:nvPr/>
          </p:nvSpPr>
          <p:spPr>
            <a:xfrm>
              <a:off x="6553200" y="1609344"/>
              <a:ext cx="4098036" cy="3011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31948" y="3339084"/>
              <a:ext cx="3915155" cy="27645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916424"/>
              <a:ext cx="2631948" cy="1869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513319" y="4600956"/>
              <a:ext cx="3166872" cy="21671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399788" y="1621536"/>
              <a:ext cx="2153412" cy="19522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3807" y="5864352"/>
            <a:ext cx="678179" cy="83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772668"/>
            <a:ext cx="10692765" cy="2569845"/>
            <a:chOff x="0" y="772668"/>
            <a:chExt cx="10692765" cy="2569845"/>
          </a:xfrm>
        </p:grpSpPr>
        <p:sp>
          <p:nvSpPr>
            <p:cNvPr id="4" name="object 4"/>
            <p:cNvSpPr/>
            <p:nvPr/>
          </p:nvSpPr>
          <p:spPr>
            <a:xfrm>
              <a:off x="1574291" y="1648968"/>
              <a:ext cx="6228587" cy="1693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772668"/>
              <a:ext cx="10692765" cy="885825"/>
            </a:xfrm>
            <a:custGeom>
              <a:avLst/>
              <a:gdLst/>
              <a:ahLst/>
              <a:cxnLst/>
              <a:rect l="l" t="t" r="r" b="b"/>
              <a:pathLst>
                <a:path w="10692765" h="885825">
                  <a:moveTo>
                    <a:pt x="10692384" y="885443"/>
                  </a:moveTo>
                  <a:lnTo>
                    <a:pt x="0" y="885443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885443"/>
                  </a:lnTo>
                  <a:close/>
                </a:path>
              </a:pathLst>
            </a:custGeom>
            <a:solidFill>
              <a:srgbClr val="01836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3828" y="922946"/>
            <a:ext cx="982281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 b="1">
                <a:solidFill>
                  <a:srgbClr val="FFFFFF"/>
                </a:solidFill>
                <a:latin typeface="Arial"/>
                <a:cs typeface="Arial"/>
              </a:rPr>
              <a:t>Benais, </a:t>
            </a:r>
            <a:r>
              <a:rPr dirty="0" sz="3500" spc="-5" b="1">
                <a:solidFill>
                  <a:srgbClr val="FFFFFF"/>
                </a:solidFill>
                <a:latin typeface="Arial"/>
                <a:cs typeface="Arial"/>
              </a:rPr>
              <a:t>vers un bourg </a:t>
            </a:r>
            <a:r>
              <a:rPr dirty="0" sz="3500" b="1">
                <a:solidFill>
                  <a:srgbClr val="FFFFFF"/>
                </a:solidFill>
                <a:latin typeface="Arial"/>
                <a:cs typeface="Arial"/>
              </a:rPr>
              <a:t>à « </a:t>
            </a:r>
            <a:r>
              <a:rPr dirty="0" sz="3500" spc="-5" b="1">
                <a:solidFill>
                  <a:srgbClr val="FFFFFF"/>
                </a:solidFill>
                <a:latin typeface="Arial"/>
                <a:cs typeface="Arial"/>
              </a:rPr>
              <a:t>énergies positives</a:t>
            </a:r>
            <a:r>
              <a:rPr dirty="0" sz="350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b="1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907792"/>
            <a:ext cx="10607040" cy="3878579"/>
            <a:chOff x="0" y="2907792"/>
            <a:chExt cx="10607040" cy="3878579"/>
          </a:xfrm>
        </p:grpSpPr>
        <p:sp>
          <p:nvSpPr>
            <p:cNvPr id="8" name="object 8"/>
            <p:cNvSpPr/>
            <p:nvPr/>
          </p:nvSpPr>
          <p:spPr>
            <a:xfrm>
              <a:off x="0" y="2907792"/>
              <a:ext cx="4480559" cy="34808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04788" y="3157728"/>
              <a:ext cx="4302252" cy="31226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50107" y="4242816"/>
              <a:ext cx="3555491" cy="2543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256513" y="1779525"/>
            <a:ext cx="1617980" cy="6940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0"/>
              </a:spcBef>
            </a:pP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Ateliers</a:t>
            </a:r>
            <a:r>
              <a:rPr dirty="0" sz="2200" spc="-120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avec  les</a:t>
            </a:r>
            <a:r>
              <a:rPr dirty="0" sz="2200" spc="-80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habitants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3807" y="5864352"/>
            <a:ext cx="678179" cy="83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72668"/>
            <a:ext cx="10692765" cy="885825"/>
          </a:xfrm>
          <a:custGeom>
            <a:avLst/>
            <a:gdLst/>
            <a:ahLst/>
            <a:cxnLst/>
            <a:rect l="l" t="t" r="r" b="b"/>
            <a:pathLst>
              <a:path w="10692765" h="885825">
                <a:moveTo>
                  <a:pt x="10692384" y="885443"/>
                </a:moveTo>
                <a:lnTo>
                  <a:pt x="0" y="88544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85443"/>
                </a:lnTo>
                <a:close/>
              </a:path>
            </a:pathLst>
          </a:custGeom>
          <a:solidFill>
            <a:srgbClr val="0183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2307" y="922946"/>
            <a:ext cx="982281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 b="1">
                <a:solidFill>
                  <a:srgbClr val="FFFFFF"/>
                </a:solidFill>
                <a:latin typeface="Arial"/>
                <a:cs typeface="Arial"/>
              </a:rPr>
              <a:t>Benais, </a:t>
            </a:r>
            <a:r>
              <a:rPr dirty="0" sz="3500" spc="-5" b="1">
                <a:solidFill>
                  <a:srgbClr val="FFFFFF"/>
                </a:solidFill>
                <a:latin typeface="Arial"/>
                <a:cs typeface="Arial"/>
              </a:rPr>
              <a:t>vers un bourg </a:t>
            </a:r>
            <a:r>
              <a:rPr dirty="0" sz="3500" b="1">
                <a:solidFill>
                  <a:srgbClr val="FFFFFF"/>
                </a:solidFill>
                <a:latin typeface="Arial"/>
                <a:cs typeface="Arial"/>
              </a:rPr>
              <a:t>à « </a:t>
            </a:r>
            <a:r>
              <a:rPr dirty="0" sz="3500" spc="-5" b="1">
                <a:solidFill>
                  <a:srgbClr val="FFFFFF"/>
                </a:solidFill>
                <a:latin typeface="Arial"/>
                <a:cs typeface="Arial"/>
              </a:rPr>
              <a:t>énergies positives</a:t>
            </a:r>
            <a:r>
              <a:rPr dirty="0" sz="350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b="1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1590" y="3294358"/>
            <a:ext cx="536194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Restitution scénarisée </a:t>
            </a:r>
            <a:r>
              <a:rPr dirty="0" sz="2200">
                <a:solidFill>
                  <a:srgbClr val="AF3136"/>
                </a:solidFill>
                <a:latin typeface="Arial"/>
                <a:cs typeface="Arial"/>
              </a:rPr>
              <a:t>du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samedi </a:t>
            </a:r>
            <a:r>
              <a:rPr dirty="0" sz="2200">
                <a:solidFill>
                  <a:srgbClr val="AF3136"/>
                </a:solidFill>
                <a:latin typeface="Arial"/>
                <a:cs typeface="Arial"/>
              </a:rPr>
              <a:t>15</a:t>
            </a:r>
            <a:r>
              <a:rPr dirty="0" sz="2200" spc="-135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AF3136"/>
                </a:solidFill>
                <a:latin typeface="Arial"/>
                <a:cs typeface="Arial"/>
              </a:rPr>
              <a:t>février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633728"/>
            <a:ext cx="10692383" cy="1641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659123"/>
            <a:ext cx="9765792" cy="3116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668"/>
            <a:ext cx="10692765" cy="885825"/>
          </a:xfrm>
          <a:custGeom>
            <a:avLst/>
            <a:gdLst/>
            <a:ahLst/>
            <a:cxnLst/>
            <a:rect l="l" t="t" r="r" b="b"/>
            <a:pathLst>
              <a:path w="10692765" h="885825">
                <a:moveTo>
                  <a:pt x="10692384" y="885443"/>
                </a:moveTo>
                <a:lnTo>
                  <a:pt x="0" y="88544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885443"/>
                </a:lnTo>
                <a:close/>
              </a:path>
            </a:pathLst>
          </a:custGeom>
          <a:solidFill>
            <a:srgbClr val="0183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307" y="922946"/>
            <a:ext cx="9822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>
                <a:solidFill>
                  <a:srgbClr val="FFFFFF"/>
                </a:solidFill>
                <a:latin typeface="Arial"/>
                <a:cs typeface="Arial"/>
              </a:rPr>
              <a:t>Benais,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vers un bourg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à «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énergies positives</a:t>
            </a:r>
            <a:r>
              <a:rPr dirty="0" sz="35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6303" y="1779525"/>
            <a:ext cx="15113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AF3136"/>
                </a:solidFill>
                <a:latin typeface="Arial"/>
                <a:cs typeface="Arial"/>
              </a:rPr>
              <a:t>Les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suites</a:t>
            </a:r>
            <a:r>
              <a:rPr dirty="0" sz="2200" spc="-90">
                <a:solidFill>
                  <a:srgbClr val="AF313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AF3136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205" y="1904536"/>
            <a:ext cx="25215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Encore à</a:t>
            </a:r>
            <a:r>
              <a:rPr dirty="0" u="heavy" sz="2200" spc="-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engager…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205" y="2305305"/>
            <a:ext cx="5847715" cy="316611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29209">
              <a:lnSpc>
                <a:spcPts val="2630"/>
              </a:lnSpc>
              <a:spcBef>
                <a:spcPts val="190"/>
              </a:spcBef>
              <a:buChar char="-"/>
              <a:tabLst>
                <a:tab pos="313690" algn="l"/>
                <a:tab pos="314325" algn="l"/>
              </a:tabLst>
            </a:pP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Porteur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projet sur le château :</a:t>
            </a:r>
            <a:r>
              <a:rPr dirty="0" sz="2200" spc="-12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croisement  </a:t>
            </a:r>
            <a:r>
              <a:rPr dirty="0" sz="2200" spc="-10">
                <a:solidFill>
                  <a:srgbClr val="006600"/>
                </a:solidFill>
                <a:latin typeface="Arial"/>
                <a:cs typeface="Arial"/>
              </a:rPr>
              <a:t>avec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les attentes</a:t>
            </a:r>
            <a:r>
              <a:rPr dirty="0" sz="2200" spc="-55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exprimées</a:t>
            </a:r>
            <a:endParaRPr sz="2200">
              <a:latin typeface="Arial"/>
              <a:cs typeface="Arial"/>
            </a:endParaRPr>
          </a:p>
          <a:p>
            <a:pPr marL="260350" indent="-248285">
              <a:lnSpc>
                <a:spcPts val="2535"/>
              </a:lnSpc>
              <a:buChar char="-"/>
              <a:tabLst>
                <a:tab pos="260350" algn="l"/>
                <a:tab pos="260985" algn="l"/>
              </a:tabLst>
            </a:pP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Sentier d’interprétation à rénover :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lien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à</a:t>
            </a:r>
            <a:r>
              <a:rPr dirty="0" sz="2200" spc="-14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faire</a:t>
            </a:r>
            <a:endParaRPr sz="2200">
              <a:latin typeface="Arial"/>
              <a:cs typeface="Arial"/>
            </a:endParaRPr>
          </a:p>
          <a:p>
            <a:pPr marL="12700" marR="532130">
              <a:lnSpc>
                <a:spcPts val="2630"/>
              </a:lnSpc>
              <a:spcBef>
                <a:spcPts val="90"/>
              </a:spcBef>
            </a:pPr>
            <a:r>
              <a:rPr dirty="0" sz="2200" spc="-10">
                <a:solidFill>
                  <a:srgbClr val="006600"/>
                </a:solidFill>
                <a:latin typeface="Arial"/>
                <a:cs typeface="Arial"/>
              </a:rPr>
              <a:t>avec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les réflexion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des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étudiants :</a:t>
            </a:r>
            <a:r>
              <a:rPr dirty="0" sz="2200" spc="-10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mesurera  l’appropriation </a:t>
            </a:r>
            <a:r>
              <a:rPr dirty="0" sz="2200" spc="-10">
                <a:solidFill>
                  <a:srgbClr val="006600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leur</a:t>
            </a:r>
            <a:r>
              <a:rPr dirty="0" sz="2200" spc="-65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travail</a:t>
            </a:r>
            <a:endParaRPr sz="2200">
              <a:latin typeface="Arial"/>
              <a:cs typeface="Arial"/>
            </a:endParaRPr>
          </a:p>
          <a:p>
            <a:pPr marL="12700" marR="511175">
              <a:lnSpc>
                <a:spcPts val="2630"/>
              </a:lnSpc>
              <a:spcBef>
                <a:spcPts val="525"/>
              </a:spcBef>
              <a:buChar char="-"/>
              <a:tabLst>
                <a:tab pos="313690" algn="l"/>
                <a:tab pos="314325" algn="l"/>
              </a:tabLst>
            </a:pP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Entretenir l’esprit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concertation…</a:t>
            </a:r>
            <a:r>
              <a:rPr dirty="0" sz="2200" spc="-165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6600"/>
                </a:solidFill>
                <a:latin typeface="Arial"/>
                <a:cs typeface="Arial"/>
              </a:rPr>
              <a:t>sans 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modération</a:t>
            </a:r>
            <a:r>
              <a:rPr dirty="0" sz="2200" spc="-4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  <a:p>
            <a:pPr marL="12700" marR="80645">
              <a:lnSpc>
                <a:spcPct val="100000"/>
              </a:lnSpc>
              <a:spcBef>
                <a:spcPts val="425"/>
              </a:spcBef>
              <a:buChar char="-"/>
              <a:tabLst>
                <a:tab pos="313690" algn="l"/>
                <a:tab pos="314325" algn="l"/>
              </a:tabLst>
            </a:pPr>
            <a:r>
              <a:rPr dirty="0" sz="2200" spc="-10">
                <a:solidFill>
                  <a:srgbClr val="006600"/>
                </a:solidFill>
                <a:latin typeface="Arial"/>
                <a:cs typeface="Arial"/>
              </a:rPr>
              <a:t>Passerelles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vers </a:t>
            </a:r>
            <a:r>
              <a:rPr dirty="0" sz="2200" spc="5">
                <a:solidFill>
                  <a:srgbClr val="006600"/>
                </a:solidFill>
                <a:latin typeface="Arial"/>
                <a:cs typeface="Arial"/>
              </a:rPr>
              <a:t>le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territoire… </a:t>
            </a:r>
            <a:r>
              <a:rPr dirty="0" sz="2200" spc="-10">
                <a:solidFill>
                  <a:srgbClr val="006600"/>
                </a:solidFill>
                <a:latin typeface="Arial"/>
                <a:cs typeface="Arial"/>
              </a:rPr>
              <a:t>Bourgueil par  exemple</a:t>
            </a:r>
            <a:r>
              <a:rPr dirty="0" sz="2200" spc="-15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6600"/>
                </a:solidFill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205" y="6313403"/>
            <a:ext cx="49168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https://workshopbenais.wordpress.com/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31023" y="2391156"/>
            <a:ext cx="3261360" cy="4395470"/>
            <a:chOff x="7431023" y="2391156"/>
            <a:chExt cx="3261360" cy="4395470"/>
          </a:xfrm>
        </p:grpSpPr>
        <p:sp>
          <p:nvSpPr>
            <p:cNvPr id="9" name="object 9"/>
            <p:cNvSpPr/>
            <p:nvPr/>
          </p:nvSpPr>
          <p:spPr>
            <a:xfrm>
              <a:off x="7431023" y="2391156"/>
              <a:ext cx="3261359" cy="4395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948672" y="5801868"/>
              <a:ext cx="743711" cy="9265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m.mattei</dc:creator>
  <dc:title>Microsoft PowerPoint - Retour_Benais [Mode de compatibilitÃ©]</dc:title>
  <dcterms:created xsi:type="dcterms:W3CDTF">2022-06-14T09:38:17Z</dcterms:created>
  <dcterms:modified xsi:type="dcterms:W3CDTF">2022-06-14T09:38:17Z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2020-12-10T00:00:00Z</vt:filetime>
  </property>
  <property fmtid="{D5CDD505-2E9C-101B-9397-08002B2CF9AE}" pid="3" name="LastSaved">
    <vt:filetime>2022-06-14T00:00:00Z</vt:filetime>
  </property>
</Properties>
</file>